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060012"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0012" y="1301687"/>
                <a:ext cx="8877591" cy="3924206"/>
              </a:xfrm>
              <a:prstGeom prst="rect">
                <a:avLst/>
              </a:prstGeom>
              <a:blipFill>
                <a:blip r:embed="rId3"/>
                <a:stretch>
                  <a:fillRect l="-114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98823"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342900" indent="-342900" defTabSz="457200"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𝐿</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0184" y="1368136"/>
                <a:ext cx="11611632" cy="482556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𝑬</m:t>
                    </m:r>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𝜌</m:t>
                        </m:r>
                      </m:num>
                      <m:den>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𝜖</m:t>
                            </m:r>
                          </m:e>
                          <m:sub>
                            <m:r>
                              <a:rPr lang="en-US" sz="2000" b="0" i="1" smtClean="0">
                                <a:ea typeface="Cambria Math" panose="02040503050406030204" pitchFamily="18" charset="0"/>
                                <a:cs typeface="Arial" charset="0"/>
                              </a:rPr>
                              <m:t>0</m:t>
                            </m:r>
                          </m:sub>
                        </m:sSub>
                      </m:den>
                    </m:f>
                    <m:r>
                      <a:rPr lang="en-US" sz="2000" b="0" i="1" smtClean="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𝑩</m:t>
                    </m:r>
                    <m:r>
                      <a:rPr lang="en-US" sz="2000" b="0" i="1" smtClean="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𝑬</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𝑩</m:t>
                        </m:r>
                      </m:num>
                      <m:den>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cs typeface="Arial" charset="0"/>
                          </a:rPr>
                        </m:ctrlPr>
                      </m:sSupPr>
                      <m:e>
                        <m:r>
                          <a:rPr lang="en-US" sz="2000" b="0" i="1" smtClean="0">
                            <a:cs typeface="Arial" charset="0"/>
                          </a:rPr>
                          <m:t>𝑐</m:t>
                        </m:r>
                      </m:e>
                      <m:sup>
                        <m:r>
                          <a:rPr lang="en-US" sz="2000" b="0" i="1" smtClean="0">
                            <a:cs typeface="Arial" charset="0"/>
                          </a:rPr>
                          <m:t>2</m:t>
                        </m:r>
                      </m:sup>
                    </m:sSup>
                    <m:r>
                      <a:rPr lang="en-US" sz="2000" b="0" i="1" smtClean="0">
                        <a:cs typeface="Arial" charset="0"/>
                      </a:rPr>
                      <m:t> </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𝑩</m:t>
                    </m:r>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1" i="1" smtClean="0">
                            <a:ea typeface="Cambria Math" panose="02040503050406030204" pitchFamily="18" charset="0"/>
                            <a:cs typeface="Arial" charset="0"/>
                          </a:rPr>
                          <m:t>𝒋</m:t>
                        </m:r>
                      </m:num>
                      <m:den>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𝜖</m:t>
                            </m:r>
                          </m:e>
                          <m:sub>
                            <m:r>
                              <a:rPr lang="en-US" sz="2000" b="0" i="1" smtClean="0">
                                <a:ea typeface="Cambria Math" panose="02040503050406030204" pitchFamily="18" charset="0"/>
                                <a:cs typeface="Arial" charset="0"/>
                              </a:rPr>
                              <m:t>0</m:t>
                            </m:r>
                          </m:sub>
                        </m:sSub>
                      </m:den>
                    </m:f>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𝑬</m:t>
                        </m:r>
                      </m:num>
                      <m:den>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r>
                      <a:rPr lang="en-US" sz="2000" b="0" i="1" smtClean="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cs typeface="Arial" charset="0"/>
                          </a:rPr>
                        </m:ctrlPr>
                      </m:sSubPr>
                      <m:e>
                        <m:r>
                          <a:rPr lang="en-US" sz="2000" i="1" smtClean="0">
                            <a:ea typeface="Cambria Math" panose="02040503050406030204" pitchFamily="18" charset="0"/>
                            <a:cs typeface="Arial" charset="0"/>
                          </a:rPr>
                          <m:t>𝜖</m:t>
                        </m:r>
                      </m:e>
                      <m:sub>
                        <m:r>
                          <a:rPr lang="en-US" sz="2000" b="0" i="1" smtClean="0">
                            <a:cs typeface="Arial" charset="0"/>
                          </a:rPr>
                          <m:t>0</m:t>
                        </m:r>
                      </m:sub>
                    </m:sSub>
                    <m:r>
                      <a:rPr lang="en-US" sz="2000" b="0" i="1" smtClean="0">
                        <a:cs typeface="Arial" charset="0"/>
                      </a:rPr>
                      <m:t>=8.854</m:t>
                    </m:r>
                    <m:r>
                      <a:rPr lang="en-US" sz="2000" b="0" smtClean="0">
                        <a:ea typeface="Cambria Math" panose="02040503050406030204" pitchFamily="18" charset="0"/>
                        <a:cs typeface="Arial" charset="0"/>
                      </a:rPr>
                      <m:t>×</m:t>
                    </m:r>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10</m:t>
                        </m:r>
                      </m:e>
                      <m:sup>
                        <m:r>
                          <a:rPr lang="en-US" sz="2000" b="0" i="1" smtClean="0">
                            <a:ea typeface="Cambria Math" panose="02040503050406030204" pitchFamily="18" charset="0"/>
                            <a:cs typeface="Arial" charset="0"/>
                          </a:rPr>
                          <m:t>−12</m:t>
                        </m:r>
                      </m:sup>
                    </m:sSup>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𝐶</m:t>
                            </m:r>
                          </m:e>
                          <m:sup>
                            <m:r>
                              <a:rPr lang="en-US" sz="2000" b="0" i="1" smtClean="0">
                                <a:ea typeface="Cambria Math" panose="02040503050406030204" pitchFamily="18" charset="0"/>
                                <a:cs typeface="Arial" charset="0"/>
                              </a:rPr>
                              <m:t>2</m:t>
                            </m:r>
                          </m:sup>
                        </m:sSup>
                      </m:num>
                      <m:den>
                        <m:r>
                          <a:rPr lang="en-US" sz="2000" b="0" i="1" smtClean="0">
                            <a:ea typeface="Cambria Math" panose="02040503050406030204" pitchFamily="18" charset="0"/>
                            <a:cs typeface="Arial" charset="0"/>
                          </a:rPr>
                          <m:t>𝑁</m:t>
                        </m:r>
                        <m:r>
                          <a:rPr lang="en-US" sz="2000" b="0" i="1" smtClean="0">
                            <a:ea typeface="Cambria Math" panose="02040503050406030204" pitchFamily="18" charset="0"/>
                            <a:cs typeface="Arial" charset="0"/>
                          </a:rPr>
                          <m:t>−</m:t>
                        </m:r>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𝑚</m:t>
                            </m:r>
                          </m:e>
                          <m:sup>
                            <m:r>
                              <a:rPr lang="en-US" sz="2000" b="0" i="1" smtClean="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cs typeface="Arial" charset="0"/>
                          </a:rPr>
                        </m:ctrlPr>
                      </m:fPr>
                      <m:num>
                        <m:r>
                          <a:rPr lang="en-US" sz="2000" b="0" i="1" smtClean="0">
                            <a:cs typeface="Arial" charset="0"/>
                          </a:rPr>
                          <m:t>1</m:t>
                        </m:r>
                      </m:num>
                      <m:den>
                        <m:sSup>
                          <m:sSupPr>
                            <m:ctrlPr>
                              <a:rPr lang="en-US" sz="2000" i="1" smtClean="0">
                                <a:cs typeface="Arial" charset="0"/>
                              </a:rPr>
                            </m:ctrlPr>
                          </m:sSupPr>
                          <m:e>
                            <m:r>
                              <a:rPr lang="en-US" sz="2000" b="0" i="1" smtClean="0">
                                <a:cs typeface="Arial" charset="0"/>
                              </a:rPr>
                              <m:t>𝑐</m:t>
                            </m:r>
                          </m:e>
                          <m:sup>
                            <m:r>
                              <a:rPr lang="en-US" sz="2000" b="0" i="1" smtClean="0">
                                <a:cs typeface="Arial" charset="0"/>
                              </a:rPr>
                              <m:t>2</m:t>
                            </m:r>
                          </m:sup>
                        </m:sSup>
                      </m:den>
                    </m:f>
                    <m:r>
                      <a:rPr lang="en-US" sz="2000" b="0" i="1" smtClean="0">
                        <a:cs typeface="Arial" charset="0"/>
                      </a:rPr>
                      <m:t>= </m:t>
                    </m:r>
                    <m:sSub>
                      <m:sSubPr>
                        <m:ctrlPr>
                          <a:rPr lang="en-US" sz="2000" b="0" i="1" smtClean="0">
                            <a:cs typeface="Arial" charset="0"/>
                          </a:rPr>
                        </m:ctrlPr>
                      </m:sSubPr>
                      <m:e>
                        <m:r>
                          <a:rPr lang="en-US" sz="2000" b="0" i="1" smtClean="0">
                            <a:ea typeface="Cambria Math" panose="02040503050406030204" pitchFamily="18" charset="0"/>
                            <a:cs typeface="Arial" charset="0"/>
                          </a:rPr>
                          <m:t>𝜖</m:t>
                        </m:r>
                      </m:e>
                      <m:sub>
                        <m:r>
                          <a:rPr lang="en-US" sz="2000" b="0" i="1" smtClean="0">
                            <a:cs typeface="Arial" charset="0"/>
                          </a:rPr>
                          <m:t>0</m:t>
                        </m:r>
                      </m:sub>
                    </m:sSub>
                    <m:sSub>
                      <m:sSubPr>
                        <m:ctrlPr>
                          <a:rPr lang="en-US" sz="2000" b="0" i="1" smtClean="0">
                            <a:cs typeface="Arial" charset="0"/>
                          </a:rPr>
                        </m:ctrlPr>
                      </m:sSubPr>
                      <m:e>
                        <m:r>
                          <a:rPr lang="en-US" sz="2000" b="0" i="1" smtClean="0">
                            <a:ea typeface="Cambria Math" panose="02040503050406030204" pitchFamily="18" charset="0"/>
                            <a:cs typeface="Arial" charset="0"/>
                          </a:rPr>
                          <m:t>𝜇</m:t>
                        </m:r>
                      </m:e>
                      <m:sub>
                        <m:r>
                          <a:rPr lang="en-US" sz="2000" b="0" i="1" smtClean="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r>
                      <a:rPr lang="en-US" sz="2000" b="1" i="1" smtClean="0">
                        <a:ea typeface="Cambria Math" panose="02040503050406030204" pitchFamily="18" charset="0"/>
                        <a:cs typeface="Arial" charset="0"/>
                      </a:rPr>
                      <m:t>𝒋</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𝜕𝜌</m:t>
                        </m:r>
                      </m:num>
                      <m:den>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dirty="0">
                    <a:ea typeface="Arial" charset="0"/>
                    <a:cs typeface="Arial" charset="0"/>
                  </a:rPr>
                  <a:t>In matter,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ea typeface="Arial" charset="0"/>
                        <a:cs typeface="Arial" charset="0"/>
                      </a:rPr>
                      <m:t>𝒑</m:t>
                    </m:r>
                    <m:r>
                      <a:rPr lang="en-US" sz="2000" b="0" i="1" smtClean="0">
                        <a:ea typeface="Arial" charset="0"/>
                        <a:cs typeface="Arial" charset="0"/>
                      </a:rPr>
                      <m:t>=</m:t>
                    </m:r>
                    <m:r>
                      <a:rPr lang="en-US" sz="2000" b="0" i="1" smtClean="0">
                        <a:ea typeface="Arial" charset="0"/>
                        <a:cs typeface="Arial" charset="0"/>
                      </a:rPr>
                      <m:t>𝑚</m:t>
                    </m:r>
                    <m:r>
                      <a:rPr lang="en-US" sz="2000" b="1" i="1" smtClean="0">
                        <a:ea typeface="Arial" charset="0"/>
                        <a:cs typeface="Arial" charset="0"/>
                      </a:rPr>
                      <m:t>𝒗</m:t>
                    </m:r>
                    <m:r>
                      <a:rPr lang="en-US" sz="2000" b="0" i="1" smtClean="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ea typeface="Arial" charset="0"/>
                        <a:cs typeface="Arial" charset="0"/>
                      </a:rPr>
                      <m:t>𝑚</m:t>
                    </m:r>
                    <m:r>
                      <a:rPr lang="en-US" sz="2000" b="0" i="1" smtClean="0">
                        <a:ea typeface="Arial" charset="0"/>
                        <a:cs typeface="Arial" charset="0"/>
                      </a:rPr>
                      <m:t>= </m:t>
                    </m:r>
                    <m:f>
                      <m:fPr>
                        <m:ctrlPr>
                          <a:rPr lang="en-US" sz="2000" b="0" i="1" smtClean="0">
                            <a:cs typeface="Arial" charset="0"/>
                          </a:rPr>
                        </m:ctrlPr>
                      </m:fPr>
                      <m:num>
                        <m:sSub>
                          <m:sSubPr>
                            <m:ctrlPr>
                              <a:rPr lang="en-US" sz="2000" b="0" i="1" smtClean="0">
                                <a:cs typeface="Arial" charset="0"/>
                              </a:rPr>
                            </m:ctrlPr>
                          </m:sSubPr>
                          <m:e>
                            <m:r>
                              <a:rPr lang="en-US" sz="2000" b="0" i="1" smtClean="0">
                                <a:cs typeface="Arial" charset="0"/>
                              </a:rPr>
                              <m:t>𝑚</m:t>
                            </m:r>
                          </m:e>
                          <m:sub>
                            <m:r>
                              <a:rPr lang="en-US" sz="2000" b="0" i="1" smtClean="0">
                                <a:cs typeface="Arial" charset="0"/>
                              </a:rPr>
                              <m:t>0</m:t>
                            </m:r>
                          </m:sub>
                        </m:sSub>
                      </m:num>
                      <m:den>
                        <m:rad>
                          <m:radPr>
                            <m:degHide m:val="on"/>
                            <m:ctrlPr>
                              <a:rPr lang="en-US" sz="2000" b="0" i="1" smtClean="0">
                                <a:cs typeface="Arial" charset="0"/>
                              </a:rPr>
                            </m:ctrlPr>
                          </m:radPr>
                          <m:deg/>
                          <m:e>
                            <m:r>
                              <a:rPr lang="en-US" sz="2000" b="0" i="1" smtClean="0">
                                <a:cs typeface="Arial" charset="0"/>
                              </a:rPr>
                              <m:t>1−</m:t>
                            </m:r>
                            <m:sSup>
                              <m:sSupPr>
                                <m:ctrlPr>
                                  <a:rPr lang="en-US" sz="2000" b="0" i="1" smtClean="0">
                                    <a:cs typeface="Arial" charset="0"/>
                                  </a:rPr>
                                </m:ctrlPr>
                              </m:sSupPr>
                              <m:e>
                                <m:r>
                                  <a:rPr lang="en-US" sz="2000" b="0" i="1" smtClean="0">
                                    <a:cs typeface="Arial" charset="0"/>
                                  </a:rPr>
                                  <m:t>(</m:t>
                                </m:r>
                                <m:f>
                                  <m:fPr>
                                    <m:ctrlPr>
                                      <a:rPr lang="en-US" sz="2000" b="0" i="1" smtClean="0">
                                        <a:cs typeface="Arial" charset="0"/>
                                      </a:rPr>
                                    </m:ctrlPr>
                                  </m:fPr>
                                  <m:num>
                                    <m:r>
                                      <a:rPr lang="en-US" sz="2000" b="0" i="1" smtClean="0">
                                        <a:cs typeface="Arial" charset="0"/>
                                      </a:rPr>
                                      <m:t>𝑣</m:t>
                                    </m:r>
                                  </m:num>
                                  <m:den>
                                    <m:r>
                                      <a:rPr lang="en-US" sz="2000" b="0" i="1" smtClean="0">
                                        <a:cs typeface="Arial" charset="0"/>
                                      </a:rPr>
                                      <m:t>𝑐</m:t>
                                    </m:r>
                                  </m:den>
                                </m:f>
                                <m:r>
                                  <a:rPr lang="en-US" sz="2000" b="0" i="1" smtClean="0">
                                    <a:cs typeface="Arial" charset="0"/>
                                  </a:rPr>
                                  <m:t>)</m:t>
                                </m:r>
                              </m:e>
                              <m:sup>
                                <m:r>
                                  <a:rPr lang="en-US" sz="2000" b="0" i="1" smtClean="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ea typeface="Arial" charset="0"/>
                        <a:cs typeface="Arial" charset="0"/>
                      </a:rPr>
                      <m:t>𝑭</m:t>
                    </m:r>
                    <m:r>
                      <a:rPr lang="en-US" sz="2000" b="1" i="1" smtClean="0">
                        <a:ea typeface="Arial" charset="0"/>
                        <a:cs typeface="Arial" charset="0"/>
                      </a:rPr>
                      <m:t>=</m:t>
                    </m:r>
                    <m:r>
                      <a:rPr lang="en-US" sz="2000" b="0" i="1" smtClean="0">
                        <a:ea typeface="Arial" charset="0"/>
                        <a:cs typeface="Arial" charset="0"/>
                      </a:rPr>
                      <m:t>𝑚</m:t>
                    </m:r>
                    <m:f>
                      <m:fPr>
                        <m:ctrlPr>
                          <a:rPr lang="en-US" sz="2000" b="0" i="1" smtClean="0">
                            <a:cs typeface="Arial" charset="0"/>
                          </a:rPr>
                        </m:ctrlPr>
                      </m:fPr>
                      <m:num>
                        <m:r>
                          <a:rPr lang="en-US" sz="2000" b="0" i="1" smtClean="0">
                            <a:cs typeface="Arial" charset="0"/>
                          </a:rPr>
                          <m:t>𝑑</m:t>
                        </m:r>
                        <m:r>
                          <a:rPr lang="en-US" sz="2000" b="1" i="1" smtClean="0">
                            <a:cs typeface="Arial" charset="0"/>
                          </a:rPr>
                          <m:t>𝒑</m:t>
                        </m:r>
                      </m:num>
                      <m:den>
                        <m:r>
                          <a:rPr lang="en-US" sz="2000" b="0" i="1" smtClean="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ea typeface="Arial" charset="0"/>
                        <a:cs typeface="Arial" charset="0"/>
                      </a:rPr>
                      <m:t>𝑭</m:t>
                    </m:r>
                    <m:r>
                      <a:rPr lang="en-US" sz="2000" b="0" i="1" smtClean="0">
                        <a:ea typeface="Arial" charset="0"/>
                        <a:cs typeface="Arial" charset="0"/>
                      </a:rPr>
                      <m:t>=−</m:t>
                    </m:r>
                    <m:f>
                      <m:fPr>
                        <m:ctrlPr>
                          <a:rPr lang="en-US" sz="2000" b="0" i="1" smtClean="0">
                            <a:cs typeface="Arial" charset="0"/>
                          </a:rPr>
                        </m:ctrlPr>
                      </m:fPr>
                      <m:num>
                        <m:r>
                          <a:rPr lang="en-US" sz="2000" b="0" i="1" smtClean="0">
                            <a:cs typeface="Arial" charset="0"/>
                          </a:rPr>
                          <m:t>𝐺</m:t>
                        </m:r>
                        <m:sSub>
                          <m:sSubPr>
                            <m:ctrlPr>
                              <a:rPr lang="en-US" sz="2000" b="0" i="1" smtClean="0">
                                <a:cs typeface="Arial" charset="0"/>
                              </a:rPr>
                            </m:ctrlPr>
                          </m:sSubPr>
                          <m:e>
                            <m:r>
                              <a:rPr lang="en-US" sz="2000" b="0" i="1" smtClean="0">
                                <a:cs typeface="Arial" charset="0"/>
                              </a:rPr>
                              <m:t>𝑚</m:t>
                            </m:r>
                          </m:e>
                          <m:sub>
                            <m:r>
                              <a:rPr lang="en-US" sz="2000" b="0" i="1" smtClean="0">
                                <a:cs typeface="Arial" charset="0"/>
                              </a:rPr>
                              <m:t>1</m:t>
                            </m:r>
                          </m:sub>
                        </m:sSub>
                        <m:sSub>
                          <m:sSubPr>
                            <m:ctrlPr>
                              <a:rPr lang="en-US" sz="2000" b="0" i="1" smtClean="0">
                                <a:cs typeface="Arial" charset="0"/>
                              </a:rPr>
                            </m:ctrlPr>
                          </m:sSubPr>
                          <m:e>
                            <m:r>
                              <a:rPr lang="en-US" sz="2000" b="0" i="1" smtClean="0">
                                <a:cs typeface="Arial" charset="0"/>
                              </a:rPr>
                              <m:t>𝑚</m:t>
                            </m:r>
                          </m:e>
                          <m:sub>
                            <m:r>
                              <a:rPr lang="en-US" sz="2000" b="0" i="1" smtClean="0">
                                <a:cs typeface="Arial" charset="0"/>
                              </a:rPr>
                              <m:t>2</m:t>
                            </m:r>
                          </m:sub>
                        </m:sSub>
                      </m:num>
                      <m:den>
                        <m:sSup>
                          <m:sSupPr>
                            <m:ctrlPr>
                              <a:rPr lang="en-US" sz="2000" b="0" i="1" smtClean="0">
                                <a:cs typeface="Arial" charset="0"/>
                              </a:rPr>
                            </m:ctrlPr>
                          </m:sSupPr>
                          <m:e>
                            <m:r>
                              <a:rPr lang="en-US" sz="2000" b="0" i="1" smtClean="0">
                                <a:cs typeface="Arial" charset="0"/>
                              </a:rPr>
                              <m:t>𝑟</m:t>
                            </m:r>
                          </m:e>
                          <m:sup>
                            <m:r>
                              <a:rPr lang="en-US" sz="2000" b="0" i="1" smtClean="0">
                                <a:cs typeface="Arial" charset="0"/>
                              </a:rPr>
                              <m:t>2</m:t>
                            </m:r>
                          </m:sup>
                        </m:sSup>
                      </m:den>
                    </m:f>
                    <m:r>
                      <a:rPr lang="en-US" sz="2000" b="0" i="1" smtClean="0">
                        <a:cs typeface="Arial" charset="0"/>
                      </a:rPr>
                      <m:t> </m:t>
                    </m:r>
                    <m:sSub>
                      <m:sSubPr>
                        <m:ctrlPr>
                          <a:rPr lang="en-US" sz="2000" b="0" i="1" smtClean="0">
                            <a:cs typeface="Arial" charset="0"/>
                          </a:rPr>
                        </m:ctrlPr>
                      </m:sSubPr>
                      <m:e>
                        <m:r>
                          <a:rPr lang="en-US" sz="2000" b="1" i="1" smtClean="0">
                            <a:cs typeface="Arial" charset="0"/>
                          </a:rPr>
                          <m:t>𝒖</m:t>
                        </m:r>
                      </m:e>
                      <m:sub>
                        <m:r>
                          <a:rPr lang="en-US" sz="2000" b="0" i="1" smtClean="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0184" y="1368136"/>
                <a:ext cx="11611632" cy="4825566"/>
              </a:xfrm>
              <a:blipFill>
                <a:blip r:embed="rId3"/>
                <a:stretch>
                  <a:fillRect l="-547" t="-131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1948</TotalTime>
  <Words>9957</Words>
  <Application>Microsoft Macintosh PowerPoint</Application>
  <PresentationFormat>Widescreen</PresentationFormat>
  <Paragraphs>1895</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339</cp:revision>
  <dcterms:created xsi:type="dcterms:W3CDTF">2021-07-06T18:24:07Z</dcterms:created>
  <dcterms:modified xsi:type="dcterms:W3CDTF">2021-07-14T19:17:22Z</dcterms:modified>
</cp:coreProperties>
</file>